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2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9C4-7EE4-41E2-AB22-5FB341D93906}" type="datetimeFigureOut">
              <a:rPr lang="en-ID" smtClean="0"/>
              <a:t>28/06/2025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62CF0-B275-4AAA-B77F-08AADC7DD5F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474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62CF0-B275-4AAA-B77F-08AADC7DD5F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01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4475" y="744825"/>
            <a:ext cx="23704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4475" y="1035301"/>
            <a:ext cx="23704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440589"/>
            <a:ext cx="7924800" cy="230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r>
              <a:rPr lang="en-US" sz="5000" dirty="0">
                <a:latin typeface="Arial MT"/>
                <a:cs typeface="Arial MT"/>
              </a:rPr>
              <a:t>Final Project</a:t>
            </a:r>
            <a:br>
              <a:rPr lang="en-US" sz="5000" dirty="0">
                <a:latin typeface="Arial MT"/>
                <a:cs typeface="Arial MT"/>
              </a:rPr>
            </a:br>
            <a:r>
              <a:rPr lang="en-US" sz="5000" dirty="0">
                <a:latin typeface="Arial MT"/>
                <a:cs typeface="Arial MT"/>
              </a:rPr>
              <a:t>Ade Rizky </a:t>
            </a:r>
            <a:r>
              <a:rPr lang="en-US" sz="5000" dirty="0" err="1">
                <a:latin typeface="Arial MT"/>
                <a:cs typeface="Arial MT"/>
              </a:rPr>
              <a:t>Hinaldi</a:t>
            </a:r>
            <a:br>
              <a:rPr lang="en-US" sz="5000" dirty="0">
                <a:latin typeface="Arial MT"/>
                <a:cs typeface="Arial MT"/>
              </a:rPr>
            </a:br>
            <a:r>
              <a:rPr lang="en-US" sz="5000" dirty="0">
                <a:latin typeface="Arial MT"/>
                <a:cs typeface="Arial MT"/>
              </a:rPr>
              <a:t>Invoice App</a:t>
            </a:r>
            <a:endParaRPr sz="50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75" y="319124"/>
            <a:ext cx="1447152" cy="4617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92673" y="0"/>
            <a:ext cx="2651760" cy="2671445"/>
            <a:chOff x="6492673" y="0"/>
            <a:chExt cx="2651760" cy="2671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9822" y="0"/>
              <a:ext cx="1204177" cy="1258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673" y="457561"/>
              <a:ext cx="1447147" cy="14471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9822" y="1117325"/>
              <a:ext cx="1204177" cy="1554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050"/>
            <a:ext cx="9144635" cy="5143500"/>
            <a:chOff x="0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018405"/>
            </a:xfrm>
            <a:custGeom>
              <a:avLst/>
              <a:gdLst/>
              <a:ahLst/>
              <a:cxnLst/>
              <a:rect l="l" t="t" r="r" b="b"/>
              <a:pathLst>
                <a:path w="9144000" h="5018405">
                  <a:moveTo>
                    <a:pt x="0" y="5017924"/>
                  </a:moveTo>
                  <a:lnTo>
                    <a:pt x="9143999" y="5017924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5017924"/>
                  </a:lnTo>
                  <a:close/>
                </a:path>
              </a:pathLst>
            </a:custGeom>
            <a:solidFill>
              <a:srgbClr val="FFE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56438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7564" y="0"/>
              <a:ext cx="4856435" cy="5143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017925"/>
              <a:ext cx="9144635" cy="125730"/>
            </a:xfrm>
            <a:custGeom>
              <a:avLst/>
              <a:gdLst/>
              <a:ahLst/>
              <a:cxnLst/>
              <a:rect l="l" t="t" r="r" b="b"/>
              <a:pathLst>
                <a:path w="9144635" h="125729">
                  <a:moveTo>
                    <a:pt x="0" y="0"/>
                  </a:moveTo>
                  <a:lnTo>
                    <a:pt x="9143999" y="0"/>
                  </a:lnTo>
                  <a:lnTo>
                    <a:pt x="9144067" y="125574"/>
                  </a:lnTo>
                  <a:lnTo>
                    <a:pt x="0" y="12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200" y="223750"/>
              <a:ext cx="524922" cy="524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" y="4368475"/>
              <a:ext cx="597227" cy="59722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724D-18E9-6897-9E90-D863B9CD62FC}"/>
              </a:ext>
            </a:extLst>
          </p:cNvPr>
          <p:cNvSpPr/>
          <p:nvPr/>
        </p:nvSpPr>
        <p:spPr>
          <a:xfrm>
            <a:off x="762000" y="1723132"/>
            <a:ext cx="73914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"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Teknologi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 yang 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hebat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bukan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 yang paling 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canggih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tapi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 yang paling </a:t>
            </a:r>
            <a:r>
              <a:rPr lang="en-ID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membantu</a:t>
            </a:r>
            <a:r>
              <a:rPr lang="en-ID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."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8675" y="0"/>
            <a:ext cx="2245360" cy="4918710"/>
            <a:chOff x="6898675" y="0"/>
            <a:chExt cx="2245360" cy="4918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8675" y="2356573"/>
              <a:ext cx="2245324" cy="25620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4725" y="0"/>
              <a:ext cx="2239274" cy="250129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017924"/>
            <a:ext cx="9144000" cy="125730"/>
          </a:xfrm>
          <a:custGeom>
            <a:avLst/>
            <a:gdLst/>
            <a:ahLst/>
            <a:cxnLst/>
            <a:rect l="l" t="t" r="r" b="b"/>
            <a:pathLst>
              <a:path w="9144000" h="125729">
                <a:moveTo>
                  <a:pt x="0" y="125575"/>
                </a:moveTo>
                <a:lnTo>
                  <a:pt x="0" y="0"/>
                </a:lnTo>
                <a:lnTo>
                  <a:pt x="9143999" y="0"/>
                </a:lnTo>
                <a:lnTo>
                  <a:pt x="9143999" y="125575"/>
                </a:lnTo>
                <a:lnTo>
                  <a:pt x="0" y="125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325" y="350400"/>
            <a:ext cx="1701073" cy="5398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ED7050-4A4E-22AC-FD6D-E0AB8CF69444}"/>
              </a:ext>
            </a:extLst>
          </p:cNvPr>
          <p:cNvSpPr txBox="1"/>
          <p:nvPr/>
        </p:nvSpPr>
        <p:spPr>
          <a:xfrm>
            <a:off x="428324" y="970449"/>
            <a:ext cx="6734476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1700" b="1" dirty="0"/>
              <a:t>Latar </a:t>
            </a:r>
            <a:r>
              <a:rPr lang="en-ID" sz="1700" b="1" dirty="0" err="1"/>
              <a:t>Belakang</a:t>
            </a:r>
            <a:endParaRPr lang="en-ID" sz="1700" b="1" dirty="0"/>
          </a:p>
          <a:p>
            <a:r>
              <a:rPr lang="en-ID" sz="1700" dirty="0"/>
              <a:t>Proses </a:t>
            </a:r>
            <a:r>
              <a:rPr lang="en-ID" sz="1700" dirty="0" err="1"/>
              <a:t>pembuatan</a:t>
            </a:r>
            <a:r>
              <a:rPr lang="en-ID" sz="1700" dirty="0"/>
              <a:t> invoice </a:t>
            </a:r>
            <a:r>
              <a:rPr lang="en-ID" sz="1700" dirty="0" err="1"/>
              <a:t>secara</a:t>
            </a:r>
            <a:r>
              <a:rPr lang="en-ID" sz="1700" dirty="0"/>
              <a:t> manual </a:t>
            </a:r>
            <a:r>
              <a:rPr lang="en-ID" sz="1700" dirty="0" err="1"/>
              <a:t>sering</a:t>
            </a:r>
            <a:r>
              <a:rPr lang="en-ID" sz="1700" dirty="0"/>
              <a:t> kali </a:t>
            </a:r>
            <a:r>
              <a:rPr lang="en-ID" sz="1700" dirty="0" err="1"/>
              <a:t>menyebabkan</a:t>
            </a:r>
            <a:r>
              <a:rPr lang="en-ID" sz="1700" dirty="0"/>
              <a:t> </a:t>
            </a:r>
            <a:r>
              <a:rPr lang="en-ID" sz="1700" dirty="0" err="1"/>
              <a:t>kesalahan</a:t>
            </a:r>
            <a:r>
              <a:rPr lang="en-ID" sz="1700" dirty="0"/>
              <a:t>, </a:t>
            </a:r>
            <a:r>
              <a:rPr lang="en-ID" sz="1700" dirty="0" err="1"/>
              <a:t>keterlambatan</a:t>
            </a:r>
            <a:r>
              <a:rPr lang="en-ID" sz="1700" dirty="0"/>
              <a:t>, dan </a:t>
            </a:r>
            <a:r>
              <a:rPr lang="en-ID" sz="1700" dirty="0" err="1"/>
              <a:t>sulit</a:t>
            </a:r>
            <a:r>
              <a:rPr lang="en-ID" sz="1700" dirty="0"/>
              <a:t> </a:t>
            </a:r>
            <a:r>
              <a:rPr lang="en-ID" sz="1700" dirty="0" err="1"/>
              <a:t>dilacak</a:t>
            </a:r>
            <a:r>
              <a:rPr lang="en-ID" sz="1700" dirty="0"/>
              <a:t>. </a:t>
            </a:r>
            <a:r>
              <a:rPr lang="en-ID" sz="1700" dirty="0" err="1"/>
              <a:t>Untuk</a:t>
            </a:r>
            <a:r>
              <a:rPr lang="en-ID" sz="1700" dirty="0"/>
              <a:t> </a:t>
            </a:r>
            <a:r>
              <a:rPr lang="en-ID" sz="1700" dirty="0" err="1"/>
              <a:t>meningkatkan</a:t>
            </a:r>
            <a:r>
              <a:rPr lang="en-ID" sz="1700" dirty="0"/>
              <a:t> </a:t>
            </a:r>
            <a:r>
              <a:rPr lang="en-ID" sz="1700" dirty="0" err="1"/>
              <a:t>efisiensi</a:t>
            </a:r>
            <a:r>
              <a:rPr lang="en-ID" sz="1700" dirty="0"/>
              <a:t> dan </a:t>
            </a:r>
            <a:r>
              <a:rPr lang="en-ID" sz="1700" dirty="0" err="1"/>
              <a:t>akurasi</a:t>
            </a:r>
            <a:r>
              <a:rPr lang="en-ID" sz="1700" dirty="0"/>
              <a:t>, </a:t>
            </a:r>
            <a:r>
              <a:rPr lang="en-ID" sz="1700" dirty="0" err="1"/>
              <a:t>dibutuhkan</a:t>
            </a:r>
            <a:r>
              <a:rPr lang="en-ID" sz="1700" dirty="0"/>
              <a:t> </a:t>
            </a:r>
            <a:r>
              <a:rPr lang="en-ID" sz="1700" dirty="0" err="1"/>
              <a:t>aplikasi</a:t>
            </a:r>
            <a:r>
              <a:rPr lang="en-ID" sz="1700" dirty="0"/>
              <a:t> </a:t>
            </a:r>
            <a:r>
              <a:rPr lang="en-ID" sz="1700" dirty="0" err="1"/>
              <a:t>berbasis</a:t>
            </a:r>
            <a:r>
              <a:rPr lang="en-ID" sz="1700" dirty="0"/>
              <a:t> web yang </a:t>
            </a:r>
            <a:r>
              <a:rPr lang="en-ID" sz="1700" dirty="0" err="1"/>
              <a:t>dapat</a:t>
            </a:r>
            <a:r>
              <a:rPr lang="en-ID" sz="1700" dirty="0"/>
              <a:t> </a:t>
            </a:r>
            <a:r>
              <a:rPr lang="en-ID" sz="1700" dirty="0" err="1"/>
              <a:t>mengelola</a:t>
            </a:r>
            <a:r>
              <a:rPr lang="en-ID" sz="1700" dirty="0"/>
              <a:t> invoice </a:t>
            </a:r>
            <a:r>
              <a:rPr lang="en-ID" sz="1700" dirty="0" err="1"/>
              <a:t>secara</a:t>
            </a:r>
            <a:r>
              <a:rPr lang="en-ID" sz="1700" dirty="0"/>
              <a:t> </a:t>
            </a:r>
            <a:r>
              <a:rPr lang="en-ID" sz="1700" dirty="0" err="1"/>
              <a:t>otomatis</a:t>
            </a:r>
            <a:r>
              <a:rPr lang="en-ID" sz="1700" dirty="0"/>
              <a:t> dan </a:t>
            </a:r>
            <a:r>
              <a:rPr lang="en-ID" sz="1700" dirty="0" err="1"/>
              <a:t>terstruktur</a:t>
            </a:r>
            <a:r>
              <a:rPr lang="en-ID" sz="1700" dirty="0"/>
              <a:t>.</a:t>
            </a:r>
          </a:p>
          <a:p>
            <a:endParaRPr lang="en-ID" sz="1700" dirty="0"/>
          </a:p>
          <a:p>
            <a:r>
              <a:rPr lang="en-ID" sz="1700" b="1" dirty="0"/>
              <a:t>Tujuan</a:t>
            </a:r>
          </a:p>
          <a:p>
            <a:r>
              <a:rPr lang="en-ID" sz="1700" dirty="0" err="1"/>
              <a:t>Mempermudah</a:t>
            </a:r>
            <a:r>
              <a:rPr lang="en-ID" sz="1700" dirty="0"/>
              <a:t> </a:t>
            </a:r>
            <a:r>
              <a:rPr lang="en-ID" sz="1700" dirty="0" err="1"/>
              <a:t>pembuatan</a:t>
            </a:r>
            <a:r>
              <a:rPr lang="en-ID" sz="1700" dirty="0"/>
              <a:t> dan </a:t>
            </a:r>
            <a:r>
              <a:rPr lang="en-ID" sz="1700" dirty="0" err="1"/>
              <a:t>pengelolaan</a:t>
            </a:r>
            <a:r>
              <a:rPr lang="en-ID" sz="1700" dirty="0"/>
              <a:t> invoice</a:t>
            </a:r>
          </a:p>
          <a:p>
            <a:r>
              <a:rPr lang="en-ID" sz="1700" dirty="0" err="1"/>
              <a:t>Mengurangi</a:t>
            </a:r>
            <a:r>
              <a:rPr lang="en-ID" sz="1700" dirty="0"/>
              <a:t> </a:t>
            </a:r>
            <a:r>
              <a:rPr lang="en-ID" sz="1700" dirty="0" err="1"/>
              <a:t>kesalahan</a:t>
            </a:r>
            <a:r>
              <a:rPr lang="en-ID" sz="1700" dirty="0"/>
              <a:t> </a:t>
            </a:r>
            <a:r>
              <a:rPr lang="en-ID" sz="1700" dirty="0" err="1"/>
              <a:t>perhitungan</a:t>
            </a:r>
            <a:endParaRPr lang="en-ID" sz="1700" dirty="0"/>
          </a:p>
          <a:p>
            <a:r>
              <a:rPr lang="en-ID" sz="1700" dirty="0" err="1"/>
              <a:t>Menyimpan</a:t>
            </a:r>
            <a:r>
              <a:rPr lang="en-ID" sz="1700" dirty="0"/>
              <a:t> data </a:t>
            </a:r>
            <a:r>
              <a:rPr lang="en-ID" sz="1700" dirty="0" err="1"/>
              <a:t>transaksi</a:t>
            </a:r>
            <a:r>
              <a:rPr lang="en-ID" sz="1700" dirty="0"/>
              <a:t> </a:t>
            </a:r>
            <a:r>
              <a:rPr lang="en-ID" sz="1700" dirty="0" err="1"/>
              <a:t>secara</a:t>
            </a:r>
            <a:r>
              <a:rPr lang="en-ID" sz="1700" dirty="0"/>
              <a:t> </a:t>
            </a:r>
            <a:r>
              <a:rPr lang="en-ID" sz="1700" dirty="0" err="1"/>
              <a:t>rapi</a:t>
            </a:r>
            <a:endParaRPr lang="en-ID" sz="1700" dirty="0"/>
          </a:p>
          <a:p>
            <a:r>
              <a:rPr lang="en-ID" sz="1700" dirty="0" err="1"/>
              <a:t>Mempercepat</a:t>
            </a:r>
            <a:r>
              <a:rPr lang="en-ID" sz="1700" dirty="0"/>
              <a:t> proses </a:t>
            </a:r>
            <a:r>
              <a:rPr lang="en-ID" sz="1700" dirty="0" err="1"/>
              <a:t>administrasi</a:t>
            </a:r>
            <a:endParaRPr lang="en-ID" sz="1700" dirty="0"/>
          </a:p>
          <a:p>
            <a:r>
              <a:rPr lang="en-ID" sz="1700" dirty="0" err="1"/>
              <a:t>Membantu</a:t>
            </a:r>
            <a:r>
              <a:rPr lang="en-ID" sz="1700" dirty="0"/>
              <a:t> </a:t>
            </a:r>
            <a:r>
              <a:rPr lang="en-ID" sz="1700" dirty="0" err="1"/>
              <a:t>pelaku</a:t>
            </a:r>
            <a:r>
              <a:rPr lang="en-ID" sz="1700" dirty="0"/>
              <a:t> </a:t>
            </a:r>
            <a:r>
              <a:rPr lang="en-ID" sz="1700" dirty="0" err="1"/>
              <a:t>usaha</a:t>
            </a:r>
            <a:r>
              <a:rPr lang="en-ID" sz="1700" dirty="0"/>
              <a:t> </a:t>
            </a:r>
            <a:r>
              <a:rPr lang="en-ID" sz="1700" dirty="0" err="1"/>
              <a:t>bekerja</a:t>
            </a:r>
            <a:r>
              <a:rPr lang="en-ID" sz="1700" dirty="0"/>
              <a:t> </a:t>
            </a:r>
            <a:r>
              <a:rPr lang="en-ID" sz="1700" dirty="0" err="1"/>
              <a:t>lebih</a:t>
            </a:r>
            <a:r>
              <a:rPr lang="en-ID" sz="1700" dirty="0"/>
              <a:t> </a:t>
            </a:r>
            <a:r>
              <a:rPr lang="en-ID" sz="1700" dirty="0" err="1"/>
              <a:t>profesional</a:t>
            </a:r>
            <a:r>
              <a:rPr lang="en-ID" sz="1700" dirty="0"/>
              <a:t> dan </a:t>
            </a:r>
            <a:r>
              <a:rPr lang="en-ID" sz="1700" dirty="0" err="1"/>
              <a:t>efisien</a:t>
            </a:r>
            <a:endParaRPr lang="en-ID" sz="1700" dirty="0"/>
          </a:p>
          <a:p>
            <a:endParaRPr lang="en-ID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9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78901" cy="1572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7900" y="226775"/>
            <a:ext cx="532848" cy="5328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4800" y="3617262"/>
            <a:ext cx="1709199" cy="1526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EFF12-F940-1D0C-7EE7-6D7790689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7073" y="-1151900"/>
            <a:ext cx="3581400" cy="81331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C75536-4BBB-12C3-73D0-80E778C0B7A7}"/>
              </a:ext>
            </a:extLst>
          </p:cNvPr>
          <p:cNvSpPr/>
          <p:nvPr/>
        </p:nvSpPr>
        <p:spPr>
          <a:xfrm>
            <a:off x="2514600" y="48220"/>
            <a:ext cx="3886200" cy="92333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Flowchart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0" y="0"/>
            <a:ext cx="2743710" cy="5143500"/>
            <a:chOff x="5801235" y="0"/>
            <a:chExt cx="334327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235" y="0"/>
              <a:ext cx="3342763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1175" y="294925"/>
              <a:ext cx="456427" cy="4564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00" y="4486600"/>
            <a:ext cx="588902" cy="588876"/>
          </a:xfrm>
          <a:prstGeom prst="rect">
            <a:avLst/>
          </a:prstGeom>
        </p:spPr>
      </p:pic>
      <p:sp>
        <p:nvSpPr>
          <p:cNvPr id="53" name="Title 52">
            <a:extLst>
              <a:ext uri="{FF2B5EF4-FFF2-40B4-BE49-F238E27FC236}">
                <a16:creationId xmlns:a16="http://schemas.microsoft.com/office/drawing/2014/main" id="{22286AA6-6D03-DBDD-B817-087A53C9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75" y="514350"/>
            <a:ext cx="4865725" cy="984885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Fitur Utama </a:t>
            </a:r>
            <a:r>
              <a:rPr lang="en-US" sz="3200" dirty="0" err="1">
                <a:solidFill>
                  <a:schemeClr val="tx1"/>
                </a:solidFill>
              </a:rPr>
              <a:t>Aplikasi</a:t>
            </a:r>
            <a:endParaRPr lang="en-ID" sz="32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41B124-0C41-4FFC-53CD-9FA11BBEFE68}"/>
              </a:ext>
            </a:extLst>
          </p:cNvPr>
          <p:cNvSpPr txBox="1"/>
          <p:nvPr/>
        </p:nvSpPr>
        <p:spPr>
          <a:xfrm>
            <a:off x="533400" y="1200150"/>
            <a:ext cx="5638800" cy="324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2800" dirty="0" err="1"/>
              <a:t>Manajemen</a:t>
            </a:r>
            <a:r>
              <a:rPr lang="en-ID" sz="2800" dirty="0"/>
              <a:t> Invoice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2800" dirty="0"/>
              <a:t>CRUD Invoice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2800" dirty="0" err="1"/>
              <a:t>Manajemen</a:t>
            </a:r>
            <a:r>
              <a:rPr lang="en-ID" sz="2800" dirty="0"/>
              <a:t> Klien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2800" dirty="0" err="1"/>
              <a:t>Manajemen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r>
              <a:rPr lang="en-ID" sz="2800" dirty="0"/>
              <a:t> (User)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2800" dirty="0"/>
              <a:t>Detail Invoice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991100"/>
          </a:xfrm>
          <a:custGeom>
            <a:avLst/>
            <a:gdLst/>
            <a:ahLst/>
            <a:cxnLst/>
            <a:rect l="l" t="t" r="r" b="b"/>
            <a:pathLst>
              <a:path w="9144000" h="4991100">
                <a:moveTo>
                  <a:pt x="0" y="4990749"/>
                </a:moveTo>
                <a:lnTo>
                  <a:pt x="9143999" y="4990749"/>
                </a:lnTo>
                <a:lnTo>
                  <a:pt x="9143999" y="0"/>
                </a:lnTo>
                <a:lnTo>
                  <a:pt x="0" y="0"/>
                </a:lnTo>
                <a:lnTo>
                  <a:pt x="0" y="4990749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/>
          <a:lstStyle/>
          <a:p>
            <a:r>
              <a:rPr lang="en-US" dirty="0"/>
              <a:t>          </a:t>
            </a:r>
          </a:p>
          <a:p>
            <a:r>
              <a:rPr lang="en-US" dirty="0"/>
              <a:t>        </a:t>
            </a:r>
            <a:r>
              <a:rPr lang="en-US" sz="2000" b="1" dirty="0"/>
              <a:t>Entity Relationship Diagram (ERD) Invoice App</a:t>
            </a:r>
            <a:endParaRPr sz="2000" b="1" dirty="0"/>
          </a:p>
        </p:txBody>
      </p:sp>
      <p:sp>
        <p:nvSpPr>
          <p:cNvPr id="4" name="object 4"/>
          <p:cNvSpPr/>
          <p:nvPr/>
        </p:nvSpPr>
        <p:spPr>
          <a:xfrm>
            <a:off x="0" y="4990750"/>
            <a:ext cx="9144000" cy="153035"/>
          </a:xfrm>
          <a:custGeom>
            <a:avLst/>
            <a:gdLst/>
            <a:ahLst/>
            <a:cxnLst/>
            <a:rect l="l" t="t" r="r" b="b"/>
            <a:pathLst>
              <a:path w="9144000" h="153035">
                <a:moveTo>
                  <a:pt x="0" y="152750"/>
                </a:moveTo>
                <a:lnTo>
                  <a:pt x="0" y="0"/>
                </a:lnTo>
                <a:lnTo>
                  <a:pt x="9143999" y="0"/>
                </a:lnTo>
                <a:lnTo>
                  <a:pt x="9143999" y="152750"/>
                </a:lnTo>
                <a:lnTo>
                  <a:pt x="0" y="1527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042850" y="223750"/>
            <a:ext cx="934719" cy="4641850"/>
            <a:chOff x="8042850" y="223750"/>
            <a:chExt cx="934719" cy="4641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2200" y="223750"/>
              <a:ext cx="524922" cy="524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2850" y="3930898"/>
              <a:ext cx="934277" cy="93425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49C876A-27EA-1B1F-987F-E6E464D99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5" y="748672"/>
            <a:ext cx="7509446" cy="39593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01235" y="0"/>
            <a:ext cx="3343275" cy="5143500"/>
            <a:chOff x="5801235" y="0"/>
            <a:chExt cx="3343275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1235" y="0"/>
              <a:ext cx="3342763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1175" y="294925"/>
              <a:ext cx="456427" cy="4564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600" y="4469526"/>
            <a:ext cx="578723" cy="57872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0E4DF4B-A54A-393A-FA23-316A5ED48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58861"/>
            <a:ext cx="5320039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Integrasi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Integrasi 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menghubungkan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frontend (React)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backend (Express +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Sequelize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HTTP request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mengambil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data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 daftar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klien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invoice)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POST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mengirim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data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baru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invoice)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→ update data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ubah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status invoice)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DELETE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→ hapus data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 hapus item/invoice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17924"/>
            <a:ext cx="9144635" cy="125730"/>
          </a:xfrm>
          <a:custGeom>
            <a:avLst/>
            <a:gdLst/>
            <a:ahLst/>
            <a:cxnLst/>
            <a:rect l="l" t="t" r="r" b="b"/>
            <a:pathLst>
              <a:path w="9144635" h="125729">
                <a:moveTo>
                  <a:pt x="0" y="0"/>
                </a:moveTo>
                <a:lnTo>
                  <a:pt x="9143999" y="0"/>
                </a:lnTo>
                <a:lnTo>
                  <a:pt x="9144067" y="125574"/>
                </a:lnTo>
                <a:lnTo>
                  <a:pt x="0" y="125575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175" y="294925"/>
            <a:ext cx="456427" cy="45642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DAE11DE-81D2-B0B7-E976-BDAE39A71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75" y="438150"/>
            <a:ext cx="7227925" cy="430887"/>
          </a:xfrm>
        </p:spPr>
        <p:txBody>
          <a:bodyPr/>
          <a:lstStyle/>
          <a:p>
            <a:r>
              <a:rPr lang="en-ID" dirty="0">
                <a:solidFill>
                  <a:schemeClr val="tx1"/>
                </a:solidFill>
              </a:rPr>
              <a:t>Hasil </a:t>
            </a:r>
            <a:r>
              <a:rPr lang="en-ID" dirty="0" err="1">
                <a:solidFill>
                  <a:schemeClr val="tx1"/>
                </a:solidFill>
              </a:rPr>
              <a:t>Pengujian</a:t>
            </a:r>
            <a:r>
              <a:rPr lang="en-ID" dirty="0">
                <a:solidFill>
                  <a:schemeClr val="tx1"/>
                </a:solidFill>
              </a:rPr>
              <a:t> (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Skenario</a:t>
            </a:r>
            <a:r>
              <a:rPr lang="en-ID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BB15101-5AD5-B106-2BB5-034B7A6A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87746"/>
              </p:ext>
            </p:extLst>
          </p:nvPr>
        </p:nvGraphicFramePr>
        <p:xfrm>
          <a:off x="457200" y="1047750"/>
          <a:ext cx="8229600" cy="3124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4926">
                  <a:extLst>
                    <a:ext uri="{9D8B030D-6E8A-4147-A177-3AD203B41FA5}">
                      <a16:colId xmlns:a16="http://schemas.microsoft.com/office/drawing/2014/main" val="554282865"/>
                    </a:ext>
                  </a:extLst>
                </a:gridCol>
                <a:gridCol w="2229168">
                  <a:extLst>
                    <a:ext uri="{9D8B030D-6E8A-4147-A177-3AD203B41FA5}">
                      <a16:colId xmlns:a16="http://schemas.microsoft.com/office/drawing/2014/main" val="2300716246"/>
                    </a:ext>
                  </a:extLst>
                </a:gridCol>
                <a:gridCol w="2290241">
                  <a:extLst>
                    <a:ext uri="{9D8B030D-6E8A-4147-A177-3AD203B41FA5}">
                      <a16:colId xmlns:a16="http://schemas.microsoft.com/office/drawing/2014/main" val="560494726"/>
                    </a:ext>
                  </a:extLst>
                </a:gridCol>
                <a:gridCol w="2412387">
                  <a:extLst>
                    <a:ext uri="{9D8B030D-6E8A-4147-A177-3AD203B41FA5}">
                      <a16:colId xmlns:a16="http://schemas.microsoft.com/office/drawing/2014/main" val="3090787132"/>
                    </a:ext>
                  </a:extLst>
                </a:gridCol>
                <a:gridCol w="732878">
                  <a:extLst>
                    <a:ext uri="{9D8B030D-6E8A-4147-A177-3AD203B41FA5}">
                      <a16:colId xmlns:a16="http://schemas.microsoft.com/office/drawing/2014/main" val="3467658535"/>
                    </a:ext>
                  </a:extLst>
                </a:gridCol>
              </a:tblGrid>
              <a:tr h="25258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No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 err="1">
                          <a:effectLst/>
                        </a:rPr>
                        <a:t>Skenario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Pengujian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 err="1">
                          <a:effectLst/>
                        </a:rPr>
                        <a:t>Skenario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Pengujian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Hasil yang </a:t>
                      </a:r>
                      <a:r>
                        <a:rPr lang="en-ID" sz="1200" u="none" strike="noStrike" dirty="0" err="1">
                          <a:effectLst/>
                        </a:rPr>
                        <a:t>Diharapkan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Status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3572327"/>
                  </a:ext>
                </a:extLst>
              </a:tr>
              <a:tr h="56788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 err="1">
                          <a:effectLst/>
                        </a:rPr>
                        <a:t>Menambahkan</a:t>
                      </a:r>
                      <a:r>
                        <a:rPr lang="en-ID" sz="1200" u="none" strike="noStrike" dirty="0">
                          <a:effectLst/>
                        </a:rPr>
                        <a:t> invoice </a:t>
                      </a:r>
                      <a:r>
                        <a:rPr lang="en-ID" sz="1200" u="none" strike="noStrike" dirty="0" err="1">
                          <a:effectLst/>
                        </a:rPr>
                        <a:t>baru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Isi form invoice lengkap dan klik tombol Simpan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Data invoice dan item tersimpan di database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✅ Lulus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5308526"/>
                  </a:ext>
                </a:extLst>
              </a:tr>
              <a:tr h="49668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Menambahkan item lebih dari satu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Klik tombol Tambah Item dan isi beberapa barang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Semua item tampil dan dihitung otomatis totalnya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✅ Lulus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2849604"/>
                  </a:ext>
                </a:extLst>
              </a:tr>
              <a:tr h="49668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Total harga otomatis dihitung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Isi jumlah dan harga satuan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total_harga_item dan total_harga dihitung otomatis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✅ Lulus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406679"/>
                  </a:ext>
                </a:extLst>
              </a:tr>
              <a:tr h="49668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4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Mengedit invoice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Klik tombol Edit, ubah data, dan simpan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Data invoice dan item berhasil diperbarui di database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✅ Lulus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6364612"/>
                  </a:ext>
                </a:extLst>
              </a:tr>
              <a:tr h="81368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Menghapus invoice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 err="1">
                          <a:effectLst/>
                        </a:rPr>
                        <a:t>Klik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tombol</a:t>
                      </a:r>
                      <a:r>
                        <a:rPr lang="en-ID" sz="1200" u="none" strike="noStrike" dirty="0">
                          <a:effectLst/>
                        </a:rPr>
                        <a:t> Hapus pada salah </a:t>
                      </a:r>
                      <a:r>
                        <a:rPr lang="en-ID" sz="1200" u="none" strike="noStrike" dirty="0" err="1">
                          <a:effectLst/>
                        </a:rPr>
                        <a:t>satu</a:t>
                      </a:r>
                      <a:r>
                        <a:rPr lang="en-ID" sz="1200" u="none" strike="noStrike" dirty="0">
                          <a:effectLst/>
                        </a:rPr>
                        <a:t> invoice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Invoice dan </a:t>
                      </a:r>
                      <a:r>
                        <a:rPr lang="en-ID" sz="1200" u="none" strike="noStrike" dirty="0" err="1">
                          <a:effectLst/>
                        </a:rPr>
                        <a:t>semua</a:t>
                      </a:r>
                      <a:r>
                        <a:rPr lang="en-ID" sz="1200" u="none" strike="noStrike" dirty="0">
                          <a:effectLst/>
                        </a:rPr>
                        <a:t> item </a:t>
                      </a:r>
                      <a:r>
                        <a:rPr lang="en-ID" sz="1200" u="none" strike="noStrike" dirty="0" err="1">
                          <a:effectLst/>
                        </a:rPr>
                        <a:t>terkait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terhapus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dari</a:t>
                      </a:r>
                      <a:r>
                        <a:rPr lang="en-ID" sz="1200" u="none" strike="noStrike" dirty="0">
                          <a:effectLst/>
                        </a:rPr>
                        <a:t> database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 dirty="0">
                          <a:effectLst/>
                        </a:rPr>
                        <a:t>✅ Lulus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43643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17924"/>
            <a:ext cx="9144635" cy="125730"/>
          </a:xfrm>
          <a:custGeom>
            <a:avLst/>
            <a:gdLst/>
            <a:ahLst/>
            <a:cxnLst/>
            <a:rect l="l" t="t" r="r" b="b"/>
            <a:pathLst>
              <a:path w="9144635" h="125729">
                <a:moveTo>
                  <a:pt x="0" y="0"/>
                </a:moveTo>
                <a:lnTo>
                  <a:pt x="9143999" y="0"/>
                </a:lnTo>
                <a:lnTo>
                  <a:pt x="9144067" y="125574"/>
                </a:lnTo>
                <a:lnTo>
                  <a:pt x="0" y="12557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44475" y="290831"/>
            <a:ext cx="237045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75" dirty="0">
                <a:solidFill>
                  <a:srgbClr val="212121"/>
                </a:solidFill>
              </a:rPr>
              <a:t>Kesimpulan</a:t>
            </a:r>
            <a:endParaRPr spc="-75" dirty="0">
              <a:solidFill>
                <a:srgbClr val="21212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450" y="819150"/>
            <a:ext cx="8201659" cy="0"/>
          </a:xfrm>
          <a:custGeom>
            <a:avLst/>
            <a:gdLst/>
            <a:ahLst/>
            <a:cxnLst/>
            <a:rect l="l" t="t" r="r" b="b"/>
            <a:pathLst>
              <a:path w="8201659">
                <a:moveTo>
                  <a:pt x="0" y="0"/>
                </a:moveTo>
                <a:lnTo>
                  <a:pt x="82010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175" y="294925"/>
            <a:ext cx="456427" cy="4564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4475" y="514350"/>
            <a:ext cx="7680325" cy="4057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ID" sz="1600" b="1" dirty="0"/>
          </a:p>
          <a:p>
            <a:pPr>
              <a:lnSpc>
                <a:spcPct val="150000"/>
              </a:lnSpc>
            </a:pPr>
            <a:r>
              <a:rPr lang="en-ID" sz="1600" dirty="0" err="1"/>
              <a:t>Aplikasi</a:t>
            </a:r>
            <a:r>
              <a:rPr lang="en-ID" sz="1600" dirty="0"/>
              <a:t> Invoice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telah</a:t>
            </a:r>
            <a:r>
              <a:rPr lang="en-ID" sz="1600" dirty="0"/>
              <a:t> </a:t>
            </a:r>
            <a:r>
              <a:rPr lang="en-ID" sz="1600" dirty="0" err="1"/>
              <a:t>berhasil</a:t>
            </a:r>
            <a:r>
              <a:rPr lang="en-ID" sz="1600" dirty="0"/>
              <a:t> </a:t>
            </a:r>
            <a:r>
              <a:rPr lang="en-ID" sz="1600" dirty="0" err="1"/>
              <a:t>dibangun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b="1" dirty="0"/>
              <a:t>React</a:t>
            </a:r>
            <a:r>
              <a:rPr lang="en-ID" sz="1600" dirty="0"/>
              <a:t> (frontend) dan </a:t>
            </a:r>
            <a:r>
              <a:rPr lang="en-ID" sz="1600" b="1" dirty="0"/>
              <a:t>Express + </a:t>
            </a:r>
            <a:r>
              <a:rPr lang="en-ID" sz="1600" b="1" dirty="0" err="1"/>
              <a:t>Sequelize</a:t>
            </a:r>
            <a:r>
              <a:rPr lang="en-ID" sz="1600" dirty="0"/>
              <a:t> (backend)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fitur-fitur</a:t>
            </a:r>
            <a:r>
              <a:rPr lang="en-ID" sz="1600" dirty="0"/>
              <a:t> </a:t>
            </a:r>
            <a:r>
              <a:rPr lang="en-ID" sz="1600" dirty="0" err="1"/>
              <a:t>utama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Manajemen</a:t>
            </a:r>
            <a:r>
              <a:rPr lang="en-ID" sz="1600" dirty="0"/>
              <a:t> data invoice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Relasi</a:t>
            </a:r>
            <a:r>
              <a:rPr lang="en-ID" sz="1600" dirty="0"/>
              <a:t> </a:t>
            </a:r>
            <a:r>
              <a:rPr lang="en-ID" sz="1600" dirty="0" err="1"/>
              <a:t>antar</a:t>
            </a:r>
            <a:r>
              <a:rPr lang="en-ID" sz="1600" dirty="0"/>
              <a:t> </a:t>
            </a:r>
            <a:r>
              <a:rPr lang="en-ID" sz="1600" b="1" dirty="0"/>
              <a:t>User</a:t>
            </a:r>
            <a:r>
              <a:rPr lang="en-ID" sz="1600" dirty="0"/>
              <a:t>, </a:t>
            </a:r>
            <a:r>
              <a:rPr lang="en-ID" sz="1600" b="1" dirty="0"/>
              <a:t>Client</a:t>
            </a:r>
            <a:r>
              <a:rPr lang="en-ID" sz="1600" dirty="0"/>
              <a:t>, dan </a:t>
            </a:r>
            <a:r>
              <a:rPr lang="en-ID" sz="1600" b="1" dirty="0"/>
              <a:t>Item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Perhitungan</a:t>
            </a:r>
            <a:r>
              <a:rPr lang="en-ID" sz="1600" dirty="0"/>
              <a:t> total </a:t>
            </a:r>
            <a:r>
              <a:rPr lang="en-ID" sz="1600" dirty="0" err="1"/>
              <a:t>harga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otomatis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b="1" dirty="0"/>
              <a:t>create</a:t>
            </a:r>
            <a:r>
              <a:rPr lang="en-ID" sz="1600" dirty="0"/>
              <a:t>, </a:t>
            </a:r>
            <a:r>
              <a:rPr lang="en-ID" sz="1600" b="1" dirty="0"/>
              <a:t>update</a:t>
            </a:r>
            <a:r>
              <a:rPr lang="en-ID" sz="1600" dirty="0"/>
              <a:t>, </a:t>
            </a:r>
            <a:r>
              <a:rPr lang="en-ID" sz="1600" b="1" dirty="0"/>
              <a:t>delete</a:t>
            </a:r>
            <a:r>
              <a:rPr lang="en-ID" sz="1600" dirty="0"/>
              <a:t>, dan </a:t>
            </a:r>
            <a:r>
              <a:rPr lang="en-ID" sz="1600" b="1" dirty="0"/>
              <a:t>detail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Validasi</a:t>
            </a:r>
            <a:r>
              <a:rPr lang="en-ID" sz="1600" dirty="0"/>
              <a:t> form </a:t>
            </a:r>
            <a:r>
              <a:rPr lang="en-ID" sz="1600" dirty="0" err="1"/>
              <a:t>serta</a:t>
            </a:r>
            <a:r>
              <a:rPr lang="en-ID" sz="1600" dirty="0"/>
              <a:t> </a:t>
            </a:r>
            <a:r>
              <a:rPr lang="en-ID" sz="1600" dirty="0" err="1"/>
              <a:t>integrasi</a:t>
            </a:r>
            <a:r>
              <a:rPr lang="en-ID" sz="1600" dirty="0"/>
              <a:t> </a:t>
            </a:r>
            <a:r>
              <a:rPr lang="en-ID" sz="1600" b="1" dirty="0" err="1"/>
              <a:t>autentikasi</a:t>
            </a:r>
            <a:r>
              <a:rPr lang="en-ID" sz="1600" b="1" dirty="0"/>
              <a:t> </a:t>
            </a:r>
            <a:r>
              <a:rPr lang="en-ID" sz="1600" b="1" dirty="0" err="1"/>
              <a:t>sederhana</a:t>
            </a:r>
            <a:endParaRPr lang="en-ID" sz="1600" dirty="0"/>
          </a:p>
          <a:p>
            <a:pPr>
              <a:lnSpc>
                <a:spcPct val="150000"/>
              </a:lnSpc>
            </a:pPr>
            <a:r>
              <a:rPr lang="en-ID" sz="1600" dirty="0" err="1"/>
              <a:t>Aplikasi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mempermudah</a:t>
            </a:r>
            <a:r>
              <a:rPr lang="en-ID" sz="1600" dirty="0"/>
              <a:t> </a:t>
            </a:r>
            <a:r>
              <a:rPr lang="en-ID" sz="1600" dirty="0" err="1"/>
              <a:t>pengguna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mengelola</a:t>
            </a:r>
            <a:r>
              <a:rPr lang="en-ID" sz="1600" dirty="0"/>
              <a:t> </a:t>
            </a:r>
            <a:r>
              <a:rPr lang="en-ID" sz="1600" dirty="0" err="1"/>
              <a:t>transaksi</a:t>
            </a:r>
            <a:r>
              <a:rPr lang="en-ID" sz="1600" dirty="0"/>
              <a:t> dan </a:t>
            </a:r>
            <a:r>
              <a:rPr lang="en-ID" sz="1600" dirty="0" err="1"/>
              <a:t>pencatatan</a:t>
            </a:r>
            <a:r>
              <a:rPr lang="en-ID" sz="1600" dirty="0"/>
              <a:t> invoice </a:t>
            </a:r>
            <a:r>
              <a:rPr lang="en-ID" sz="1600" dirty="0" err="1"/>
              <a:t>secara</a:t>
            </a:r>
            <a:r>
              <a:rPr lang="en-ID" sz="1600" dirty="0"/>
              <a:t> digital, </a:t>
            </a:r>
            <a:r>
              <a:rPr lang="en-ID" sz="1600" dirty="0" err="1"/>
              <a:t>terstruktur</a:t>
            </a:r>
            <a:r>
              <a:rPr lang="en-ID" sz="1600" dirty="0"/>
              <a:t>, dan </a:t>
            </a:r>
            <a:r>
              <a:rPr lang="en-ID" sz="1600" dirty="0" err="1"/>
              <a:t>efisien</a:t>
            </a:r>
            <a:r>
              <a:rPr lang="en-ID" sz="1600" dirty="0"/>
              <a:t>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sz="1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635" cy="5143500"/>
            <a:chOff x="0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018405"/>
            </a:xfrm>
            <a:custGeom>
              <a:avLst/>
              <a:gdLst/>
              <a:ahLst/>
              <a:cxnLst/>
              <a:rect l="l" t="t" r="r" b="b"/>
              <a:pathLst>
                <a:path w="9144000" h="5018405">
                  <a:moveTo>
                    <a:pt x="0" y="5017924"/>
                  </a:moveTo>
                  <a:lnTo>
                    <a:pt x="9143999" y="5017924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50179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56438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7564" y="0"/>
              <a:ext cx="4856435" cy="5143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7900" y="226775"/>
              <a:ext cx="532848" cy="5328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017925"/>
              <a:ext cx="9144635" cy="125730"/>
            </a:xfrm>
            <a:custGeom>
              <a:avLst/>
              <a:gdLst/>
              <a:ahLst/>
              <a:cxnLst/>
              <a:rect l="l" t="t" r="r" b="b"/>
              <a:pathLst>
                <a:path w="9144635" h="125729">
                  <a:moveTo>
                    <a:pt x="0" y="0"/>
                  </a:moveTo>
                  <a:lnTo>
                    <a:pt x="9143999" y="0"/>
                  </a:lnTo>
                  <a:lnTo>
                    <a:pt x="9144067" y="125574"/>
                  </a:lnTo>
                  <a:lnTo>
                    <a:pt x="0" y="12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75" y="4357999"/>
              <a:ext cx="578723" cy="57869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20D727-6813-BEB1-F19B-DF638FA61585}"/>
              </a:ext>
            </a:extLst>
          </p:cNvPr>
          <p:cNvSpPr txBox="1"/>
          <p:nvPr/>
        </p:nvSpPr>
        <p:spPr>
          <a:xfrm>
            <a:off x="310991" y="57150"/>
            <a:ext cx="8680609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D" sz="2800" b="1" dirty="0" err="1">
                <a:solidFill>
                  <a:srgbClr val="FFFF00"/>
                </a:solidFill>
              </a:rPr>
              <a:t>Rencana</a:t>
            </a:r>
            <a:r>
              <a:rPr lang="en-ID" sz="2800" b="1" dirty="0">
                <a:solidFill>
                  <a:srgbClr val="FFFF00"/>
                </a:solidFill>
              </a:rPr>
              <a:t> </a:t>
            </a:r>
            <a:r>
              <a:rPr lang="en-ID" sz="2800" b="1" dirty="0" err="1">
                <a:solidFill>
                  <a:srgbClr val="FFFF00"/>
                </a:solidFill>
              </a:rPr>
              <a:t>Pengembangan</a:t>
            </a:r>
            <a:r>
              <a:rPr lang="en-ID" sz="2800" b="1" dirty="0">
                <a:solidFill>
                  <a:srgbClr val="FFFF00"/>
                </a:solidFill>
              </a:rPr>
              <a:t> </a:t>
            </a:r>
            <a:r>
              <a:rPr lang="en-ID" sz="2800" b="1" dirty="0" err="1">
                <a:solidFill>
                  <a:srgbClr val="FFFF00"/>
                </a:solidFill>
              </a:rPr>
              <a:t>Selanjutnya</a:t>
            </a:r>
            <a:endParaRPr lang="en-ID" sz="1100" b="1" dirty="0">
              <a:solidFill>
                <a:srgbClr val="FFFF00"/>
              </a:solidFill>
            </a:endParaRPr>
          </a:p>
          <a:p>
            <a:pPr>
              <a:buNone/>
            </a:pPr>
            <a:endParaRPr lang="en-ID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D" sz="1700" dirty="0" err="1">
                <a:solidFill>
                  <a:schemeClr val="bg1"/>
                </a:solidFill>
              </a:rPr>
              <a:t>Untuk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pengembangan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ke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depan</a:t>
            </a:r>
            <a:r>
              <a:rPr lang="en-ID" sz="1700" dirty="0">
                <a:solidFill>
                  <a:schemeClr val="bg1"/>
                </a:solidFill>
              </a:rPr>
              <a:t>, </a:t>
            </a:r>
            <a:r>
              <a:rPr lang="en-ID" sz="1700" dirty="0" err="1">
                <a:solidFill>
                  <a:schemeClr val="bg1"/>
                </a:solidFill>
              </a:rPr>
              <a:t>aplikasi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ini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dapat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ditingkatkan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dengan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fitur-fitur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berikut</a:t>
            </a:r>
            <a:r>
              <a:rPr lang="en-ID" sz="1700" dirty="0">
                <a:solidFill>
                  <a:schemeClr val="bg1"/>
                </a:solidFill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ID" sz="1700" b="1" dirty="0" err="1">
                <a:solidFill>
                  <a:schemeClr val="bg1"/>
                </a:solidFill>
              </a:rPr>
              <a:t>Autentikasi</a:t>
            </a:r>
            <a:r>
              <a:rPr lang="en-ID" sz="1700" b="1" dirty="0">
                <a:solidFill>
                  <a:schemeClr val="bg1"/>
                </a:solidFill>
              </a:rPr>
              <a:t> JWT (Token)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>
                <a:solidFill>
                  <a:schemeClr val="bg1"/>
                </a:solidFill>
              </a:rPr>
              <a:t>Agar </a:t>
            </a:r>
            <a:r>
              <a:rPr lang="en-ID" sz="1700" dirty="0" err="1">
                <a:solidFill>
                  <a:schemeClr val="bg1"/>
                </a:solidFill>
              </a:rPr>
              <a:t>keamanan</a:t>
            </a:r>
            <a:r>
              <a:rPr lang="en-ID" sz="1700" dirty="0">
                <a:solidFill>
                  <a:schemeClr val="bg1"/>
                </a:solidFill>
              </a:rPr>
              <a:t> login </a:t>
            </a:r>
            <a:r>
              <a:rPr lang="en-ID" sz="1700" dirty="0" err="1">
                <a:solidFill>
                  <a:schemeClr val="bg1"/>
                </a:solidFill>
              </a:rPr>
              <a:t>lebih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baik</a:t>
            </a:r>
            <a:r>
              <a:rPr lang="en-ID" sz="1700" dirty="0">
                <a:solidFill>
                  <a:schemeClr val="bg1"/>
                </a:solidFill>
              </a:rPr>
              <a:t> dan </a:t>
            </a:r>
            <a:r>
              <a:rPr lang="en-ID" sz="1700" dirty="0" err="1">
                <a:solidFill>
                  <a:schemeClr val="bg1"/>
                </a:solidFill>
              </a:rPr>
              <a:t>bisa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digunakan</a:t>
            </a:r>
            <a:r>
              <a:rPr lang="en-ID" sz="1700" dirty="0">
                <a:solidFill>
                  <a:schemeClr val="bg1"/>
                </a:solidFill>
              </a:rPr>
              <a:t> multi-user.</a:t>
            </a:r>
          </a:p>
          <a:p>
            <a:pPr>
              <a:buFont typeface="+mj-lt"/>
              <a:buAutoNum type="arabicPeriod"/>
            </a:pPr>
            <a:r>
              <a:rPr lang="en-ID" sz="1700" b="1" dirty="0">
                <a:solidFill>
                  <a:schemeClr val="bg1"/>
                </a:solidFill>
              </a:rPr>
              <a:t>Export PDF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 err="1">
                <a:solidFill>
                  <a:schemeClr val="bg1"/>
                </a:solidFill>
              </a:rPr>
              <a:t>Menambahkan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fitur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cetak</a:t>
            </a:r>
            <a:r>
              <a:rPr lang="en-ID" sz="1700" dirty="0">
                <a:solidFill>
                  <a:schemeClr val="bg1"/>
                </a:solidFill>
              </a:rPr>
              <a:t> invoice </a:t>
            </a:r>
            <a:r>
              <a:rPr lang="en-ID" sz="1700" dirty="0" err="1">
                <a:solidFill>
                  <a:schemeClr val="bg1"/>
                </a:solidFill>
              </a:rPr>
              <a:t>ke</a:t>
            </a:r>
            <a:r>
              <a:rPr lang="en-ID" sz="1700" dirty="0">
                <a:solidFill>
                  <a:schemeClr val="bg1"/>
                </a:solidFill>
              </a:rPr>
              <a:t> format PDF </a:t>
            </a:r>
            <a:r>
              <a:rPr lang="en-ID" sz="1700" dirty="0" err="1">
                <a:solidFill>
                  <a:schemeClr val="bg1"/>
                </a:solidFill>
              </a:rPr>
              <a:t>untuk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keperluan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dokumen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resmi</a:t>
            </a:r>
            <a:r>
              <a:rPr lang="en-ID" sz="17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sz="1700" b="1" dirty="0">
                <a:solidFill>
                  <a:schemeClr val="bg1"/>
                </a:solidFill>
              </a:rPr>
              <a:t>Filter dan </a:t>
            </a:r>
            <a:r>
              <a:rPr lang="en-ID" sz="1700" b="1" dirty="0" err="1">
                <a:solidFill>
                  <a:schemeClr val="bg1"/>
                </a:solidFill>
              </a:rPr>
              <a:t>Pencarian</a:t>
            </a:r>
            <a:r>
              <a:rPr lang="en-ID" sz="1700" b="1" dirty="0">
                <a:solidFill>
                  <a:schemeClr val="bg1"/>
                </a:solidFill>
              </a:rPr>
              <a:t> Invoice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 err="1">
                <a:solidFill>
                  <a:schemeClr val="bg1"/>
                </a:solidFill>
              </a:rPr>
              <a:t>Mempermudah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pencarian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berdasarkan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tanggal</a:t>
            </a:r>
            <a:r>
              <a:rPr lang="en-ID" sz="1700" dirty="0">
                <a:solidFill>
                  <a:schemeClr val="bg1"/>
                </a:solidFill>
              </a:rPr>
              <a:t>, status, </a:t>
            </a:r>
            <a:r>
              <a:rPr lang="en-ID" sz="1700" dirty="0" err="1">
                <a:solidFill>
                  <a:schemeClr val="bg1"/>
                </a:solidFill>
              </a:rPr>
              <a:t>atau</a:t>
            </a:r>
            <a:r>
              <a:rPr lang="en-ID" sz="1700" dirty="0">
                <a:solidFill>
                  <a:schemeClr val="bg1"/>
                </a:solidFill>
              </a:rPr>
              <a:t> nama </a:t>
            </a:r>
            <a:r>
              <a:rPr lang="en-ID" sz="1700" dirty="0" err="1">
                <a:solidFill>
                  <a:schemeClr val="bg1"/>
                </a:solidFill>
              </a:rPr>
              <a:t>klien</a:t>
            </a:r>
            <a:r>
              <a:rPr lang="en-ID" sz="17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sz="1700" b="1" dirty="0">
                <a:solidFill>
                  <a:schemeClr val="bg1"/>
                </a:solidFill>
              </a:rPr>
              <a:t>Dashboard </a:t>
            </a:r>
            <a:r>
              <a:rPr lang="en-ID" sz="1700" b="1" dirty="0" err="1">
                <a:solidFill>
                  <a:schemeClr val="bg1"/>
                </a:solidFill>
              </a:rPr>
              <a:t>Statistik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 err="1">
                <a:solidFill>
                  <a:schemeClr val="bg1"/>
                </a:solidFill>
              </a:rPr>
              <a:t>Menampilkan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grafik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jumlah</a:t>
            </a:r>
            <a:r>
              <a:rPr lang="en-ID" sz="1700" dirty="0">
                <a:solidFill>
                  <a:schemeClr val="bg1"/>
                </a:solidFill>
              </a:rPr>
              <a:t> invoice, status </a:t>
            </a:r>
            <a:r>
              <a:rPr lang="en-ID" sz="1700" dirty="0" err="1">
                <a:solidFill>
                  <a:schemeClr val="bg1"/>
                </a:solidFill>
              </a:rPr>
              <a:t>pembayaran</a:t>
            </a:r>
            <a:r>
              <a:rPr lang="en-ID" sz="1700" dirty="0">
                <a:solidFill>
                  <a:schemeClr val="bg1"/>
                </a:solidFill>
              </a:rPr>
              <a:t>, dan total </a:t>
            </a:r>
            <a:r>
              <a:rPr lang="en-ID" sz="1700" dirty="0" err="1">
                <a:solidFill>
                  <a:schemeClr val="bg1"/>
                </a:solidFill>
              </a:rPr>
              <a:t>pendapatan</a:t>
            </a:r>
            <a:r>
              <a:rPr lang="en-ID" sz="17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sz="1700" b="1" dirty="0">
                <a:solidFill>
                  <a:schemeClr val="bg1"/>
                </a:solidFill>
              </a:rPr>
              <a:t>Upload &amp; </a:t>
            </a:r>
            <a:r>
              <a:rPr lang="en-ID" sz="1700" b="1" dirty="0" err="1">
                <a:solidFill>
                  <a:schemeClr val="bg1"/>
                </a:solidFill>
              </a:rPr>
              <a:t>Tampilkan</a:t>
            </a:r>
            <a:r>
              <a:rPr lang="en-ID" sz="1700" b="1" dirty="0">
                <a:solidFill>
                  <a:schemeClr val="bg1"/>
                </a:solidFill>
              </a:rPr>
              <a:t> Logo Perusahaan / Foto Klien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>
                <a:solidFill>
                  <a:schemeClr val="bg1"/>
                </a:solidFill>
              </a:rPr>
              <a:t>Supaya </a:t>
            </a:r>
            <a:r>
              <a:rPr lang="en-ID" sz="1700" dirty="0" err="1">
                <a:solidFill>
                  <a:schemeClr val="bg1"/>
                </a:solidFill>
              </a:rPr>
              <a:t>tampilan</a:t>
            </a:r>
            <a:r>
              <a:rPr lang="en-ID" sz="1700" dirty="0">
                <a:solidFill>
                  <a:schemeClr val="bg1"/>
                </a:solidFill>
              </a:rPr>
              <a:t> invoice </a:t>
            </a:r>
            <a:r>
              <a:rPr lang="en-ID" sz="1700" dirty="0" err="1">
                <a:solidFill>
                  <a:schemeClr val="bg1"/>
                </a:solidFill>
              </a:rPr>
              <a:t>lebih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profesional</a:t>
            </a:r>
            <a:r>
              <a:rPr lang="en-ID" sz="1700" dirty="0">
                <a:solidFill>
                  <a:schemeClr val="bg1"/>
                </a:solidFill>
              </a:rPr>
              <a:t> dan </a:t>
            </a:r>
            <a:r>
              <a:rPr lang="en-ID" sz="1700" dirty="0" err="1">
                <a:solidFill>
                  <a:schemeClr val="bg1"/>
                </a:solidFill>
              </a:rPr>
              <a:t>personalisasi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meningkat</a:t>
            </a:r>
            <a:r>
              <a:rPr lang="en-ID" sz="17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sz="1700" b="1" dirty="0" err="1">
                <a:solidFill>
                  <a:schemeClr val="bg1"/>
                </a:solidFill>
              </a:rPr>
              <a:t>Notifikasi</a:t>
            </a:r>
            <a:r>
              <a:rPr lang="en-ID" sz="1700" b="1" dirty="0">
                <a:solidFill>
                  <a:schemeClr val="bg1"/>
                </a:solidFill>
              </a:rPr>
              <a:t> </a:t>
            </a:r>
            <a:r>
              <a:rPr lang="en-ID" sz="1700" b="1" dirty="0" err="1">
                <a:solidFill>
                  <a:schemeClr val="bg1"/>
                </a:solidFill>
              </a:rPr>
              <a:t>Otomatis</a:t>
            </a:r>
            <a:br>
              <a:rPr lang="en-ID" sz="1700" dirty="0">
                <a:solidFill>
                  <a:schemeClr val="bg1"/>
                </a:solidFill>
              </a:rPr>
            </a:br>
            <a:r>
              <a:rPr lang="en-ID" sz="1700" dirty="0" err="1">
                <a:solidFill>
                  <a:schemeClr val="bg1"/>
                </a:solidFill>
              </a:rPr>
              <a:t>Seperti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pengingat</a:t>
            </a:r>
            <a:r>
              <a:rPr lang="en-ID" sz="1700" dirty="0">
                <a:solidFill>
                  <a:schemeClr val="bg1"/>
                </a:solidFill>
              </a:rPr>
              <a:t> invoice </a:t>
            </a:r>
            <a:r>
              <a:rPr lang="en-ID" sz="1700" dirty="0" err="1">
                <a:solidFill>
                  <a:schemeClr val="bg1"/>
                </a:solidFill>
              </a:rPr>
              <a:t>jatuh</a:t>
            </a:r>
            <a:r>
              <a:rPr lang="en-ID" sz="1700" dirty="0">
                <a:solidFill>
                  <a:schemeClr val="bg1"/>
                </a:solidFill>
              </a:rPr>
              <a:t> tempo </a:t>
            </a:r>
            <a:r>
              <a:rPr lang="en-ID" sz="1700" dirty="0" err="1">
                <a:solidFill>
                  <a:schemeClr val="bg1"/>
                </a:solidFill>
              </a:rPr>
              <a:t>atau</a:t>
            </a:r>
            <a:r>
              <a:rPr lang="en-ID" sz="1700" dirty="0">
                <a:solidFill>
                  <a:schemeClr val="bg1"/>
                </a:solidFill>
              </a:rPr>
              <a:t> status </a:t>
            </a:r>
            <a:r>
              <a:rPr lang="en-ID" sz="1700" dirty="0" err="1">
                <a:solidFill>
                  <a:schemeClr val="bg1"/>
                </a:solidFill>
              </a:rPr>
              <a:t>pembayaran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belum</a:t>
            </a:r>
            <a:r>
              <a:rPr lang="en-ID" sz="1700" dirty="0">
                <a:solidFill>
                  <a:schemeClr val="bg1"/>
                </a:solidFill>
              </a:rPr>
              <a:t> </a:t>
            </a:r>
            <a:r>
              <a:rPr lang="en-ID" sz="1700" dirty="0" err="1">
                <a:solidFill>
                  <a:schemeClr val="bg1"/>
                </a:solidFill>
              </a:rPr>
              <a:t>dibayar</a:t>
            </a:r>
            <a:r>
              <a:rPr lang="en-ID" sz="17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488</Words>
  <Application>Microsoft Office PowerPoint</Application>
  <PresentationFormat>On-screen Show (16:9)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Agency FB</vt:lpstr>
      <vt:lpstr>Arial</vt:lpstr>
      <vt:lpstr>Arial MT</vt:lpstr>
      <vt:lpstr>Arial Unicode MS</vt:lpstr>
      <vt:lpstr>Calibri</vt:lpstr>
      <vt:lpstr>Lucida Sans Unicode</vt:lpstr>
      <vt:lpstr>Segoe UI Emoji</vt:lpstr>
      <vt:lpstr>Tahoma</vt:lpstr>
      <vt:lpstr>Office Theme</vt:lpstr>
      <vt:lpstr>Final Project Ade Rizky Hinaldi Invoice App</vt:lpstr>
      <vt:lpstr>PowerPoint Presentation</vt:lpstr>
      <vt:lpstr>PowerPoint Presentation</vt:lpstr>
      <vt:lpstr>Fitur Utama Aplikasi</vt:lpstr>
      <vt:lpstr>PowerPoint Presentation</vt:lpstr>
      <vt:lpstr>Integrasi API Integrasi API untuk menghubungkan frontend (React) dengan backend (Express + Sequelize) menggunakan HTTP request seperti: GET → mengambil data (contoh: daftar klien, invoice) POST → mengirim data baru (contoh: buat invoice) PUT → update data (contoh: ubah status invoice) DELETE → hapus data (contoh: hapus item/invoice) </vt:lpstr>
      <vt:lpstr>Hasil Pengujian (dengan Skenario)</vt:lpstr>
      <vt:lpstr>Kesimpulan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Course-Net - Presentation Deck (New)</dc:title>
  <cp:lastModifiedBy>aderizkyhinaldi3@gmail.com</cp:lastModifiedBy>
  <cp:revision>8</cp:revision>
  <dcterms:created xsi:type="dcterms:W3CDTF">2025-06-28T03:40:07Z</dcterms:created>
  <dcterms:modified xsi:type="dcterms:W3CDTF">2025-06-28T10:31:00Z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2025-06-28T00:00:00Z</vt:filetime>
  </property>
  <property fmtid="{D5CDD505-2E9C-101B-9397-08002B2CF9AE}" pid="3" name="Creator">
    <vt:lpwstr>Google</vt:lpwstr>
  </property>
  <property fmtid="{D5CDD505-2E9C-101B-9397-08002B2CF9AE}" pid="4" name="LastSaved">
    <vt:filetime>2025-06-28T00:00:00Z</vt:filetime>
  </property>
</Properties>
</file>